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  <p:sldId id="271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10" autoAdjust="0"/>
    <p:restoredTop sz="94660"/>
  </p:normalViewPr>
  <p:slideViewPr>
    <p:cSldViewPr>
      <p:cViewPr varScale="1">
        <p:scale>
          <a:sx n="98" d="100"/>
          <a:sy n="98" d="100"/>
        </p:scale>
        <p:origin x="-3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836712"/>
            <a:ext cx="74168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latin typeface="+mj-lt"/>
                <a:cs typeface="DilleniaUPC" panose="02020603050405020304" pitchFamily="18" charset="-34"/>
              </a:rPr>
              <a:t>Организация контрольно-оценочной деятельности в начальной школе в соответствии с нормативными правовыми документами. </a:t>
            </a:r>
          </a:p>
        </p:txBody>
      </p:sp>
      <p:pic>
        <p:nvPicPr>
          <p:cNvPr id="1026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03" y="5229200"/>
            <a:ext cx="1100023" cy="139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4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32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95.  Независимая оценка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b="1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Цели</a:t>
            </a: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:</a:t>
            </a:r>
          </a:p>
          <a:p>
            <a:pPr marL="274320" lvl="0" indent="-228600" algn="just">
              <a:lnSpc>
                <a:spcPct val="90000"/>
              </a:lnSpc>
              <a:spcBef>
                <a:spcPts val="1800"/>
              </a:spcBef>
              <a:buSzPct val="100000"/>
              <a:buFontTx/>
              <a:buChar char="-"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определение соответствия предоставляемого образования  потребностям физического лица;</a:t>
            </a:r>
          </a:p>
          <a:p>
            <a:pPr marL="274320" lvl="0" indent="-228600" algn="just">
              <a:lnSpc>
                <a:spcPct val="90000"/>
              </a:lnSpc>
              <a:spcBef>
                <a:spcPts val="1800"/>
              </a:spcBef>
              <a:buSzPct val="100000"/>
              <a:buFontTx/>
              <a:buChar char="-"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оказание содействия в выборе образовательной организации;</a:t>
            </a:r>
          </a:p>
          <a:p>
            <a:pPr marL="274320" lvl="0" indent="-228600" algn="just">
              <a:lnSpc>
                <a:spcPct val="90000"/>
              </a:lnSpc>
              <a:spcBef>
                <a:spcPts val="1800"/>
              </a:spcBef>
              <a:buSzPct val="100000"/>
              <a:buFontTx/>
              <a:buChar char="-"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повышение конкурентоспособности  образовательных организаций на российском и международном рынках.</a:t>
            </a:r>
          </a:p>
          <a:p>
            <a:pPr marL="274320" lvl="0" indent="-228600" algn="just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b="1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Результаты</a:t>
            </a: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 независимой оценки качества образования 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26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>
                <a:solidFill>
                  <a:srgbClr val="323232"/>
                </a:solidFill>
                <a:latin typeface="Book Antiqua"/>
              </a:rPr>
              <a:t/>
            </a:r>
            <a:br>
              <a:rPr lang="ru-RU" sz="1800" b="1" dirty="0" smtClean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>
                <a:solidFill>
                  <a:srgbClr val="323232"/>
                </a:solidFill>
                <a:latin typeface="Book Antiqua"/>
              </a:rPr>
              <a:t/>
            </a:r>
            <a:br>
              <a:rPr lang="ru-RU" sz="1800" b="1" dirty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 smtClean="0">
                <a:solidFill>
                  <a:srgbClr val="323232"/>
                </a:solidFill>
                <a:latin typeface="Book Antiqua"/>
              </a:rPr>
              <a:t/>
            </a:r>
            <a:br>
              <a:rPr lang="ru-RU" sz="1800" b="1" dirty="0" smtClean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>
                <a:solidFill>
                  <a:srgbClr val="323232"/>
                </a:solidFill>
                <a:latin typeface="Book Antiqua"/>
              </a:rPr>
              <a:t/>
            </a:r>
            <a:br>
              <a:rPr lang="ru-RU" sz="1800" b="1" dirty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 smtClean="0">
                <a:solidFill>
                  <a:srgbClr val="323232"/>
                </a:solidFill>
                <a:latin typeface="Book Antiqua"/>
              </a:rPr>
              <a:t/>
            </a:r>
            <a:br>
              <a:rPr lang="ru-RU" sz="1800" b="1" dirty="0" smtClean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 smtClean="0">
                <a:solidFill>
                  <a:srgbClr val="323232"/>
                </a:solidFill>
                <a:latin typeface="Book Antiqua"/>
              </a:rPr>
              <a:t>ПРИКАЗ </a:t>
            </a:r>
            <a:r>
              <a:rPr lang="ru-RU" sz="1800" b="1" dirty="0">
                <a:solidFill>
                  <a:srgbClr val="323232"/>
                </a:solidFill>
                <a:latin typeface="Book Antiqua"/>
              </a:rPr>
              <a:t>МО РФ  от 30 августа 2013 г. N 1015</a:t>
            </a:r>
            <a:br>
              <a:rPr lang="ru-RU" sz="1800" b="1" dirty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>
                <a:solidFill>
                  <a:srgbClr val="323232"/>
                </a:solidFill>
                <a:latin typeface="Book Antiqua"/>
              </a:rPr>
              <a:t> </a:t>
            </a:r>
            <a:br>
              <a:rPr lang="ru-RU" sz="1800" b="1" dirty="0">
                <a:solidFill>
                  <a:srgbClr val="323232"/>
                </a:solidFill>
                <a:latin typeface="Book Antiqua"/>
              </a:rPr>
            </a:br>
            <a:r>
              <a:rPr lang="ru-RU" sz="1800" b="1" dirty="0">
                <a:solidFill>
                  <a:srgbClr val="323232"/>
                </a:solidFill>
                <a:latin typeface="Book Antiqua"/>
              </a:rPr>
              <a:t>ОБ УТВЕРЖДЕНИИ ПОРЯДКА ОРГАНИЗАЦИИ И ОСУЩЕСТВЛЕНИЯ ОБРАЗОВАТЕЛЬНОЙ ДЕЯТЕЛЬНОСТИ ПО  ОСНОВНЫМ ОБЩЕОБРАЗОВАТЕЛЬНЫМ ПРОГРАММАМ  ОБРАЗОВАТЕЛЬНЫМ ПРОГРАММАМ НАЧАЛЬНОГО ОБЩЕГО, ОСНОВНОГО ОБЩЕГО И СРЕДНЕГО ОБЩЕГО ОБРАЗОВАНИЯ</a:t>
            </a:r>
            <a:br>
              <a:rPr lang="ru-RU" sz="1800" b="1" dirty="0">
                <a:solidFill>
                  <a:srgbClr val="323232"/>
                </a:solidFill>
                <a:latin typeface="Book Antiqua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endParaRPr lang="ru-RU" sz="1800" b="1" dirty="0" smtClean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  <a:p>
            <a:endParaRPr lang="ru-RU" sz="1800" b="1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  <a:p>
            <a:endParaRPr lang="ru-RU" sz="1800" b="1" dirty="0" smtClean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  <a:p>
            <a:endParaRPr lang="ru-RU" sz="1800" b="1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  <a:p>
            <a:endParaRPr lang="ru-RU" sz="1800" b="1" dirty="0" smtClean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  <a:p>
            <a:endParaRPr lang="ru-RU" sz="1800" b="1" dirty="0">
              <a:solidFill>
                <a:srgbClr val="323232"/>
              </a:solidFill>
              <a:latin typeface="Book Antiqua"/>
              <a:ea typeface="+mj-ea"/>
              <a:cs typeface="+mj-cs"/>
            </a:endParaRPr>
          </a:p>
          <a:p>
            <a:r>
              <a:rPr lang="ru-RU" sz="1800" b="1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ПРИКАЗ МО РФ  от 30 августа 2013 г. N 1015</a:t>
            </a:r>
            <a:br>
              <a:rPr lang="ru-RU" sz="1800" b="1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</a:br>
            <a:r>
              <a:rPr lang="ru-RU" sz="1800" b="1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 </a:t>
            </a:r>
            <a:br>
              <a:rPr lang="ru-RU" sz="1800" b="1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</a:br>
            <a:r>
              <a:rPr lang="ru-RU" sz="1800" b="1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  <a:t>ОБ УТВЕРЖДЕНИИ ПОРЯДКА ОРГАНИЗАЦИИ И ОСУЩЕСТВЛЕНИЯ ОБРАЗОВАТЕЛЬНОЙ ДЕЯТЕЛЬНОСТИ ПО  ОСНОВНЫМ ОБЩЕОБРАЗОВАТЕЛЬНЫМ ПРОГРАММАМ  ОБРАЗОВАТЕЛЬНЫМ ПРОГРАММАМ НАЧАЛЬНОГО ОБЩЕГО, ОСНОВНОГО ОБЩЕГО И СРЕДНЕГО ОБЩЕГО ОБРАЗОВАНИЯ</a:t>
            </a:r>
            <a:br>
              <a:rPr lang="ru-RU" sz="1800" b="1" dirty="0" smtClean="0">
                <a:solidFill>
                  <a:srgbClr val="323232"/>
                </a:solidFill>
                <a:latin typeface="Book Antiqua"/>
                <a:ea typeface="+mj-ea"/>
                <a:cs typeface="+mj-cs"/>
              </a:rPr>
            </a:br>
            <a:endParaRPr lang="ru-RU" dirty="0"/>
          </a:p>
        </p:txBody>
      </p:sp>
      <p:pic>
        <p:nvPicPr>
          <p:cNvPr id="3074" name="Picture 2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725144"/>
            <a:ext cx="1829714" cy="156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323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Учащиеся, освоившие в полном объеме соответствующую образовательную программу учебного года, переводятся в следующий класс.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В следующий класс могут быть условно переведены учащиеся, имеющие по итогам учебного года академическую задолженность по одному учебному предмету.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Ответственность за ликвидацию учащимися академической задолженности в течение следующего учебного года возлагается на их родителей (законных представителей).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Учащиеся в образовательной организации по общеобразовательным программам, не ликвидировавшие в установленные сроки академической задолженности с момента ее образования, по усмотрению их родителей (законных представителей) оставляются на повторное обучение, переводятся на обучение по адаптированным основным образовательным программам в соответствии с рекомендациями психолого-медико-педагогической комиссии либо на обучение по индивидуальному учебному плану.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endParaRPr lang="ru-RU" sz="2000" dirty="0">
              <a:solidFill>
                <a:srgbClr val="323232">
                  <a:lumMod val="90000"/>
                  <a:lumOff val="1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442006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400" b="1" dirty="0">
                <a:solidFill>
                  <a:srgbClr val="32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основная образовательная программа начального общего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2357">
              <a:lnSpc>
                <a:spcPct val="90000"/>
              </a:lnSpc>
              <a:spcBef>
                <a:spcPts val="1800"/>
              </a:spcBef>
              <a:buClr>
                <a:srgbClr val="374C81"/>
              </a:buClr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ОДОБРЕНА</a:t>
            </a:r>
          </a:p>
          <a:p>
            <a:pPr marL="0" lvl="0" indent="0" defTabSz="912357">
              <a:lnSpc>
                <a:spcPct val="90000"/>
              </a:lnSpc>
              <a:spcBef>
                <a:spcPts val="1800"/>
              </a:spcBef>
              <a:buClr>
                <a:srgbClr val="374C81"/>
              </a:buClr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решением федерального учебно-методического объединения по общему образованию</a:t>
            </a:r>
          </a:p>
          <a:p>
            <a:pPr marL="0" lvl="0" indent="0" defTabSz="912357">
              <a:lnSpc>
                <a:spcPct val="90000"/>
              </a:lnSpc>
              <a:spcBef>
                <a:spcPts val="1800"/>
              </a:spcBef>
              <a:buClr>
                <a:srgbClr val="374C81"/>
              </a:buClr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(протокол от 8 апреля 2015 г. № 1/15)</a:t>
            </a:r>
          </a:p>
          <a:p>
            <a:endParaRPr lang="ru-RU" dirty="0"/>
          </a:p>
        </p:txBody>
      </p:sp>
      <p:pic>
        <p:nvPicPr>
          <p:cNvPr id="4098" name="Picture 2" descr="C:\Program Files\Microsoft Office\MEDIA\CAGCAT10\j033511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423" y="3933056"/>
            <a:ext cx="2016224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0261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b="1" dirty="0">
                <a:solidFill>
                  <a:srgbClr val="32323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подпрограммы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1.3.	Система оценки достижения планируемых результатов освоения основной образовательной программы	</a:t>
            </a:r>
          </a:p>
          <a:p>
            <a:pPr marL="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1.3.1.	Общие положения	</a:t>
            </a:r>
          </a:p>
          <a:p>
            <a:pPr marL="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1.3.2.	Особенности оценки личностных, </a:t>
            </a:r>
            <a:r>
              <a:rPr lang="ru-RU" sz="20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метапредметных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 и предметных результатов</a:t>
            </a:r>
          </a:p>
          <a:p>
            <a:pPr marL="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1.3.3.	Портфель достижений как инструмент оценки динамики индивидуальных образовательных достижений	</a:t>
            </a:r>
          </a:p>
          <a:p>
            <a:pPr marL="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1.3.4.	Итоговая оценка выпускника	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endParaRPr lang="ru-RU" sz="2000" dirty="0">
              <a:solidFill>
                <a:srgbClr val="323232">
                  <a:lumMod val="90000"/>
                  <a:lumOff val="10000"/>
                </a:srgbClr>
              </a:solidFill>
              <a:latin typeface="+mj-lt"/>
            </a:endParaRPr>
          </a:p>
          <a:p>
            <a:endParaRPr lang="ru-RU" dirty="0"/>
          </a:p>
        </p:txBody>
      </p:sp>
      <p:pic>
        <p:nvPicPr>
          <p:cNvPr id="5122" name="Picture 2" descr="C:\Program Files\Microsoft Office\MEDIA\CAGCAT10\j021769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725144"/>
            <a:ext cx="2035450" cy="169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1894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80000"/>
              </a:lnSpc>
              <a:spcBef>
                <a:spcPts val="0"/>
              </a:spcBef>
              <a:defRPr/>
            </a:pPr>
            <a:r>
              <a:rPr lang="ru-RU" sz="3200" b="1" dirty="0">
                <a:solidFill>
                  <a:srgbClr val="323232"/>
                </a:solidFill>
                <a:latin typeface="Times New Roman" pitchFamily="18" charset="0"/>
                <a:ea typeface="Adobe Fangsong Std R" pitchFamily="18" charset="-128"/>
                <a:cs typeface="Times New Roman" pitchFamily="18" charset="0"/>
              </a:rPr>
              <a:t>Система оценки образовательных достижений ФГОС: основные особенности</a:t>
            </a:r>
            <a:br>
              <a:rPr lang="ru-RU" sz="3200" b="1" dirty="0">
                <a:solidFill>
                  <a:srgbClr val="323232"/>
                </a:solidFill>
                <a:latin typeface="Times New Roman" pitchFamily="18" charset="0"/>
                <a:ea typeface="Adobe Fangsong Std R" pitchFamily="18" charset="-128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содержательная и </a:t>
            </a:r>
            <a:r>
              <a:rPr lang="ru-RU" sz="22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критериальная</a:t>
            </a: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основа – планируемые результаты;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оценка предметных, </a:t>
            </a:r>
            <a:r>
              <a:rPr lang="ru-RU" sz="22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, личностных результатов;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ориентация на </a:t>
            </a:r>
            <a:r>
              <a:rPr lang="ru-RU" sz="22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подход: оценка способности решать учебно-познавательные и учебно-практические задачи;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оценка динамики учебных достижений;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 стандартизированных и </a:t>
            </a:r>
            <a:r>
              <a:rPr lang="ru-RU" sz="22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нестандартизированных</a:t>
            </a: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методов (устных и письменных, индивидуальных и групповых, самооценки и </a:t>
            </a:r>
            <a:r>
              <a:rPr lang="ru-RU" sz="22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взаимооценки</a:t>
            </a: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и др.)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сочетание внутренней и внешней оценки;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накопительная система оценки индивидуальных достижений;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персонифицированной и </a:t>
            </a:r>
            <a:r>
              <a:rPr lang="ru-RU" sz="22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неперсонифицированной</a:t>
            </a: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 информации;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уровневый подход  в инструментарии, в представлении результатов; оценка методом «сложения»;</a:t>
            </a:r>
          </a:p>
          <a:p>
            <a:pPr marL="274320" lvl="0" indent="-228600">
              <a:lnSpc>
                <a:spcPct val="70000"/>
              </a:lnSpc>
              <a:spcBef>
                <a:spcPts val="1800"/>
              </a:spcBef>
              <a:spcAft>
                <a:spcPct val="20000"/>
              </a:spcAft>
              <a:buClr>
                <a:srgbClr val="323232"/>
              </a:buClr>
              <a:buSzPct val="100000"/>
              <a:buFont typeface="Wingdings" pitchFamily="2" charset="2"/>
              <a:buChar char="ü"/>
              <a:defRPr/>
            </a:pPr>
            <a:r>
              <a:rPr lang="ru-RU" sz="22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интерпретация результатов на основе контекстной информации.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0622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449580">
              <a:lnSpc>
                <a:spcPct val="150000"/>
              </a:lnSpc>
              <a:spcBef>
                <a:spcPts val="0"/>
              </a:spcBef>
            </a:pPr>
            <a:r>
              <a:rPr lang="ru-RU" sz="2400" b="1" kern="50" dirty="0">
                <a:solidFill>
                  <a:srgbClr val="323232"/>
                </a:solidFill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Виды контроля результатов обучения.</a:t>
            </a:r>
            <a:endParaRPr lang="ru-RU" sz="2400" dirty="0">
              <a:solidFill>
                <a:srgbClr val="32323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Предварительный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контроль</a:t>
            </a:r>
          </a:p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Текущий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контроль</a:t>
            </a:r>
          </a:p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Тематический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контроль</a:t>
            </a:r>
          </a:p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Итоговый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контроль</a:t>
            </a:r>
          </a:p>
          <a:p>
            <a:endParaRPr lang="ru-RU" dirty="0"/>
          </a:p>
        </p:txBody>
      </p:sp>
      <p:pic>
        <p:nvPicPr>
          <p:cNvPr id="6146" name="Picture 2" descr="C:\Program Files\Microsoft Office\MEDIA\CAGCAT10\j029298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93096"/>
            <a:ext cx="1843430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635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kern="50" dirty="0">
                <a:solidFill>
                  <a:srgbClr val="323232"/>
                </a:solidFill>
                <a:latin typeface="Times New Roman" panose="02020603050405020304" pitchFamily="18" charset="0"/>
                <a:ea typeface="Andale Sans UI"/>
                <a:cs typeface="Times New Roman" panose="02020603050405020304" pitchFamily="18" charset="0"/>
              </a:rPr>
              <a:t>Итоговый контроль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Устный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опрос</a:t>
            </a:r>
          </a:p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Письменный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опрос</a:t>
            </a:r>
          </a:p>
          <a:p>
            <a:r>
              <a:rPr lang="ru-RU" sz="2400" kern="50" dirty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Контрольная </a:t>
            </a:r>
            <a:r>
              <a:rPr lang="ru-RU" sz="2400" kern="50" dirty="0" smtClean="0">
                <a:solidFill>
                  <a:srgbClr val="323232"/>
                </a:solidFill>
                <a:latin typeface="+mj-lt"/>
                <a:ea typeface="Andale Sans UI"/>
                <a:cs typeface="Times New Roman" panose="02020603050405020304" pitchFamily="18" charset="0"/>
              </a:rPr>
              <a:t>работа</a:t>
            </a:r>
          </a:p>
          <a:p>
            <a:endParaRPr lang="ru-RU" dirty="0">
              <a:latin typeface="+mj-lt"/>
            </a:endParaRPr>
          </a:p>
        </p:txBody>
      </p:sp>
      <p:pic>
        <p:nvPicPr>
          <p:cNvPr id="7170" name="Picture 2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645024"/>
            <a:ext cx="3096344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6252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400" b="1" dirty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Пример входной диагностической работы </a:t>
            </a:r>
            <a:r>
              <a:rPr lang="ru-RU" sz="2400" b="1" dirty="0" smtClean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соответствует ООП ДО)а:</a:t>
            </a:r>
            <a:br>
              <a:rPr lang="ru-RU" sz="2400" b="1" dirty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Речевое развитие (развитие мелко моторики руки, развитие фонематического слуха).</a:t>
            </a:r>
            <a:br>
              <a:rPr lang="ru-RU" sz="2400" b="1" dirty="0">
                <a:solidFill>
                  <a:srgbClr val="32323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27533" t="36269" r="25509" b="32481"/>
          <a:stretch/>
        </p:blipFill>
        <p:spPr>
          <a:xfrm>
            <a:off x="180108" y="1916832"/>
            <a:ext cx="835233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136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247385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8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400" b="1" dirty="0">
                <a:solidFill>
                  <a:srgbClr val="323232"/>
                </a:solidFill>
                <a:latin typeface="Book Antiqua"/>
              </a:rPr>
              <a:t>Нормативные правовые документы: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Федеральный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 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закон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 "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Об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 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образовании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 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в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 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Российской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 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Федерации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" от 29.12.2012 N 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273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-</a:t>
            </a: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ФЗ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: ст. 28, 58, 59, 95. 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Федеральный государственный образовательный стандарт начального общего образования. Утв. Приказом МО  и науки РФ от 06 октября 2009 г. № 373: 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раздел </a:t>
            </a:r>
            <a:r>
              <a:rPr lang="en-US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II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. Требования к результатам освоения основной образовательной программы начального общего образования. 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Основная образовательная программа начального общего образования. Протокол Федерального собрания № 1/15 от 08 апреля 2015 г. : </a:t>
            </a:r>
            <a:r>
              <a:rPr lang="ru-RU" sz="20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планируемые результаты начального общего образования, система оценки достижения планируемых результатов.</a:t>
            </a:r>
          </a:p>
          <a:p>
            <a:pPr marL="274320" lvl="0" indent="-228600">
              <a:lnSpc>
                <a:spcPct val="90000"/>
              </a:lnSpc>
              <a:spcBef>
                <a:spcPts val="1800"/>
              </a:spcBef>
              <a:buSzPct val="100000"/>
              <a:buFont typeface="Arial" pitchFamily="34" charset="0"/>
              <a:buChar char="▪"/>
            </a:pPr>
            <a:r>
              <a:rPr lang="ru-RU" sz="20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Порядок организации и осуществления образовательной деятельности по основным общеобразовательным программам – образовательным программам начального общего, основного общего и среднего общего образования. Приказ МО и науки от 30 августа 2013 г. № 1015. </a:t>
            </a: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0910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defRPr/>
            </a:pPr>
            <a:r>
              <a:rPr lang="ru-RU" altLang="ru-RU" sz="2400" b="1" dirty="0">
                <a:solidFill>
                  <a:srgbClr val="323232"/>
                </a:solidFill>
                <a:latin typeface="Tahoma" panose="020B0604030504040204" pitchFamily="34" charset="0"/>
                <a:ea typeface="+mn-ea"/>
                <a:cs typeface="+mn-cs"/>
              </a:rPr>
              <a:t>Федеральный закон </a:t>
            </a:r>
            <a:br>
              <a:rPr lang="ru-RU" altLang="ru-RU" sz="2400" b="1" dirty="0">
                <a:solidFill>
                  <a:srgbClr val="323232"/>
                </a:solidFill>
                <a:latin typeface="Tahoma" panose="020B0604030504040204" pitchFamily="34" charset="0"/>
                <a:ea typeface="+mn-ea"/>
                <a:cs typeface="+mn-cs"/>
              </a:rPr>
            </a:br>
            <a:r>
              <a:rPr lang="ru-RU" altLang="ru-RU" sz="2400" b="1" dirty="0">
                <a:solidFill>
                  <a:srgbClr val="323232"/>
                </a:solidFill>
                <a:latin typeface="Tahoma" panose="020B0604030504040204" pitchFamily="34" charset="0"/>
                <a:ea typeface="+mn-ea"/>
                <a:cs typeface="+mn-cs"/>
              </a:rPr>
              <a:t>«Об образовании в Российской Федерации»</a:t>
            </a:r>
            <a:br>
              <a:rPr lang="ru-RU" altLang="ru-RU" sz="2400" b="1" dirty="0">
                <a:solidFill>
                  <a:srgbClr val="323232"/>
                </a:solidFill>
                <a:latin typeface="Tahoma" panose="020B0604030504040204" pitchFamily="34" charset="0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323232"/>
                </a:solidFill>
                <a:latin typeface="+mj-lt"/>
                <a:cs typeface="Times New Roman" panose="02020603050405020304" pitchFamily="18" charset="0"/>
              </a:rPr>
              <a:t>В соответствии со ст.2. 273-ФЗ </a:t>
            </a:r>
          </a:p>
          <a:p>
            <a:pPr marL="0" lvl="0" indent="0" algn="just">
              <a:spcBef>
                <a:spcPct val="0"/>
              </a:spcBef>
              <a:buNone/>
            </a:pPr>
            <a:r>
              <a:rPr lang="ru-RU" altLang="ru-RU" sz="1800" dirty="0">
                <a:solidFill>
                  <a:srgbClr val="323232"/>
                </a:solidFill>
                <a:latin typeface="+mj-lt"/>
                <a:cs typeface="Times New Roman" panose="02020603050405020304" pitchFamily="18" charset="0"/>
              </a:rPr>
              <a:t>«качество образования - комплексная характеристика образовательной деятельности и подготовки обучающегося, выражающая </a:t>
            </a:r>
            <a:r>
              <a:rPr lang="ru-RU" altLang="ru-R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степень их соответствия федеральным государственным образовательным стандартам</a:t>
            </a:r>
            <a:r>
              <a:rPr lang="ru-RU" altLang="ru-RU" sz="1800" dirty="0">
                <a:solidFill>
                  <a:srgbClr val="323232"/>
                </a:solidFill>
                <a:latin typeface="+mj-lt"/>
                <a:cs typeface="Times New Roman" panose="02020603050405020304" pitchFamily="18" charset="0"/>
              </a:rPr>
              <a:t>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</a:t>
            </a:r>
            <a:r>
              <a:rPr lang="ru-RU" altLang="ru-RU" sz="18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степень достижения планируемых результатов образовательной программы</a:t>
            </a:r>
            <a:r>
              <a:rPr lang="ru-RU" altLang="ru-RU" sz="1800" dirty="0">
                <a:solidFill>
                  <a:srgbClr val="323232"/>
                </a:solidFill>
                <a:latin typeface="+mj-lt"/>
                <a:cs typeface="Times New Roman" panose="02020603050405020304" pitchFamily="18" charset="0"/>
              </a:rPr>
              <a:t>».</a:t>
            </a:r>
          </a:p>
          <a:p>
            <a:endParaRPr lang="ru-RU" dirty="0">
              <a:latin typeface="+mj-lt"/>
            </a:endParaRPr>
          </a:p>
        </p:txBody>
      </p:sp>
      <p:pic>
        <p:nvPicPr>
          <p:cNvPr id="2050" name="Picture 2" descr="C:\Program Files\Microsoft Office\MEDIA\CAGCAT10\j0297749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49080"/>
            <a:ext cx="230425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85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323232"/>
                </a:solidFill>
                <a:latin typeface="Book Antiqua"/>
                <a:cs typeface="Andalus" panose="02020603050405020304" pitchFamily="18" charset="-78"/>
              </a:rPr>
              <a:t>Статья 28. Компетенция, права, обязанности и ответственность образовательной организации. Статья 3. </a:t>
            </a:r>
            <a:endParaRPr lang="ru-RU" dirty="0">
              <a:cs typeface="Andalus" panose="02020603050405020304" pitchFamily="18" charset="-7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3. </a:t>
            </a:r>
            <a:r>
              <a:rPr lang="ru-RU" sz="28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К компетенции </a:t>
            </a: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образовательной организации в установленной сфере деятельности относятся: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10) </a:t>
            </a:r>
            <a:r>
              <a:rPr lang="ru-RU" sz="2800" b="1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осуществление текущего контроля успеваемости и промежуточной аттестации обучающихся, установление их форм, периодичности и порядка проведения;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11) индивидуальный учет результатов освоения обучающимися образовательных программ и поощрений обучающихся, а также хранение в архивах информации об этих результатах и поощрениях на бумажных и (или) электронных носителях;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</a:rPr>
              <a:t>12) использование и совершенствование методов обучения и воспитания, образовательных технологий, электронного обучения;</a:t>
            </a:r>
          </a:p>
          <a:p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242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solidFill>
                  <a:srgbClr val="323232"/>
                </a:solidFill>
                <a:latin typeface="Book Antiqua"/>
              </a:rPr>
              <a:t>Статья 28. Компетенция, права, обязанности и ответственность образовательной организации. Статья 3.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3. </a:t>
            </a:r>
            <a:r>
              <a:rPr lang="ru-RU" sz="2800" b="1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К компетенции </a:t>
            </a: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образовательной организации в установленной сфере деятельности относятся: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10) </a:t>
            </a:r>
            <a:r>
              <a:rPr lang="ru-RU" sz="2800" b="1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осуществление текущего контроля успеваемости и промежуточной аттестации обучающихся, установление их форм, периодичности и порядка проведения;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11) индивидуальный учет результатов освоения обучающимися образовательных программ и поощрений обучающихся, а также хранение в архивах информации об этих результатах и поощрениях на бумажных и (или) электронных носителях;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12) использование и совершенствование методов обучения и воспитания, образовательных технологий, электронного обучения;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82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323232"/>
                </a:solidFill>
                <a:latin typeface="Times New Roman" pitchFamily="18" charset="0"/>
                <a:cs typeface="Times New Roman" pitchFamily="18" charset="0"/>
              </a:rPr>
              <a:t>Статья 58. Промежуточная аттестация обучающихся.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  <a:cs typeface="Times New Roman" pitchFamily="18" charset="0"/>
              </a:rPr>
              <a:t>1. Освоение образовательной программы (за исключением образовательной программы дошкольного образования), в том числе отдельной части или всего объема учебного предмета, курса, дисциплины (модуля) образовательной программы, сопровождается промежуточной аттестацией обучающихся, проводимой в формах, определенных учебным планом, и в порядке, установленном образовательной организацией.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  <a:cs typeface="Times New Roman" pitchFamily="18" charset="0"/>
              </a:rPr>
              <a:t>2. Неудовлетворительные результаты промежуточной аттестации по одному или нескольким учебным предметам, курсам, дисциплинам (модулям) образовательной программы или </a:t>
            </a:r>
            <a:r>
              <a:rPr lang="ru-RU" sz="2800" dirty="0" err="1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  <a:cs typeface="Times New Roman" pitchFamily="18" charset="0"/>
              </a:rPr>
              <a:t>непрохождение</a:t>
            </a: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  <a:cs typeface="Times New Roman" pitchFamily="18" charset="0"/>
              </a:rPr>
              <a:t> промежуточной аттестации при отсутствии уважительных причин признаются академической задолженностью.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800" dirty="0">
                <a:solidFill>
                  <a:srgbClr val="323232">
                    <a:lumMod val="90000"/>
                    <a:lumOff val="10000"/>
                  </a:srgbClr>
                </a:solidFill>
                <a:latin typeface="+mj-lt"/>
                <a:cs typeface="Times New Roman" pitchFamily="18" charset="0"/>
              </a:rPr>
              <a:t>3. Обучающиеся обязаны ликвидировать академическую  задолженность.</a:t>
            </a:r>
          </a:p>
        </p:txBody>
      </p:sp>
    </p:spTree>
    <p:extLst>
      <p:ext uri="{BB962C8B-B14F-4D97-AF65-F5344CB8AC3E}">
        <p14:creationId xmlns:p14="http://schemas.microsoft.com/office/powerpoint/2010/main" val="417075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4. Образовательные организации, родители (законные представители) несовершеннолетнего обучающегося, обеспечивающие получение обучающимся общего образования в форме семейного образования, обязаны </a:t>
            </a:r>
            <a:r>
              <a:rPr lang="ru-RU" sz="2400" b="1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создать условия обучающемуся для ликвидации академической задолженности </a:t>
            </a: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и обеспечить контроль за своевременностью ее ликвидации.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5. Обучающиеся, имеющие академическую задолженность, вправе пройти промежуточную аттестацию по соответствующим учебному предмету, курсу, дисциплине (модулю) не более двух раз в сроки, определяемые организацией, осуществляющей образовательную деятельность, в пределах одного года с момента образования академической задолженности. В указанный период не включаются время болезни обучающегося.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6. Для проведения промежуточной аттестации во второй раз образовательной организацией создается комиссия.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endParaRPr lang="ru-RU" sz="2000" dirty="0">
              <a:solidFill>
                <a:srgbClr val="323232">
                  <a:lumMod val="90000"/>
                  <a:lumOff val="10000"/>
                </a:srgbClr>
              </a:solidFill>
              <a:latin typeface="Book Antiqu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096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7. Не допускается взимание платы с обучающихся за прохождение промежуточной аттестации.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8. Обучающиеся, не прошедшие промежуточной аттестации по уважительным причинам или имеющие академическую задолженность, переводятся в следующий класс или на следующий курс условно.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9. Обучающиеся в образовательной организации по образовательным программам начального общего, основного общего и среднего общего образования, не ликвидировавшие в установленные сроки академической задолженности с момента ее образования, </a:t>
            </a:r>
            <a:r>
              <a:rPr lang="ru-RU" sz="2400" b="1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по усмотрению их родителей (законных представителей) </a:t>
            </a: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оставляются на повторное обучение, переводятся на обучение по адаптированным образовательным программам в соответствии с рекомендациями психолого-медико-педагогической комиссии либо на обучение по индивидуальному учебному плану.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Times New Roman" pitchFamily="18" charset="0"/>
                <a:cs typeface="Times New Roman" pitchFamily="18" charset="0"/>
              </a:rPr>
              <a:t>10. Обучающиеся по образовательным программам начального общего, основного общего и среднего общего образования в форме семейного образования, не ликвидировавшие в установленные сроки академической задолженности, продолжают получать образование в образовательной организации.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endParaRPr lang="ru-RU" sz="2400" dirty="0">
              <a:solidFill>
                <a:srgbClr val="323232">
                  <a:lumMod val="90000"/>
                  <a:lumOff val="1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857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323232"/>
                </a:solidFill>
                <a:latin typeface="Times New Roman" pitchFamily="18" charset="0"/>
                <a:cs typeface="Times New Roman" pitchFamily="18" charset="0"/>
              </a:rPr>
              <a:t>Статья 59. Итоговая аттестация.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3. Итоговая аттестация, завершающая освоение основных образовательных программ основного общего и среднего общего образования, основных профессиональных образовательных программ, является обязательной и проводится в порядке и в форме, которые установлены образовательной организацией, если иное не установлено настоящим Федеральным законом.</a:t>
            </a:r>
          </a:p>
          <a:p>
            <a:pPr marL="177800" lvl="0" indent="0">
              <a:lnSpc>
                <a:spcPct val="90000"/>
              </a:lnSpc>
              <a:spcBef>
                <a:spcPts val="1800"/>
              </a:spcBef>
              <a:buSzPct val="100000"/>
              <a:buNone/>
            </a:pPr>
            <a:r>
              <a:rPr lang="ru-RU" sz="2400" dirty="0">
                <a:solidFill>
                  <a:srgbClr val="323232">
                    <a:lumMod val="90000"/>
                    <a:lumOff val="10000"/>
                  </a:srgbClr>
                </a:solidFill>
                <a:latin typeface="Book Antiqua"/>
              </a:rPr>
              <a:t>4. Итоговая аттестация, завершающая освоение имеющих государственную аккредитацию основных образовательных программ, является государственной итоговой аттестацией. Государственная итоговая аттестация проводится государственными экзаменационными комиссиями в целях определения соответствия результатов освоения обучающимися основных образовательных программ соответствующим требованиям федерального государственного образовательного стандарта или образовательного стандарта.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53600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1040</Words>
  <Application>Microsoft Office PowerPoint</Application>
  <PresentationFormat>Экран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Нормативные правовые документы:</vt:lpstr>
      <vt:lpstr>Федеральный закон  «Об образовании в Российской Федерации» </vt:lpstr>
      <vt:lpstr>Статья 28. Компетенция, права, обязанности и ответственность образовательной организации. Статья 3. </vt:lpstr>
      <vt:lpstr>Статья 28. Компетенция, права, обязанности и ответственность образовательной организации. Статья 3. </vt:lpstr>
      <vt:lpstr>Статья 58. Промежуточная аттестация обучающихся. </vt:lpstr>
      <vt:lpstr>Презентация PowerPoint</vt:lpstr>
      <vt:lpstr>Презентация PowerPoint</vt:lpstr>
      <vt:lpstr>Статья 59. Итоговая аттестация. </vt:lpstr>
      <vt:lpstr>Статья 95.  Независимая оценка качества образования</vt:lpstr>
      <vt:lpstr>     ПРИКАЗ МО РФ  от 30 августа 2013 г. N 1015   ОБ УТВЕРЖДЕНИИ ПОРЯДКА ОРГАНИЗАЦИИ И ОСУЩЕСТВЛЕНИЯ ОБРАЗОВАТЕЛЬНОЙ ДЕЯТЕЛЬНОСТИ ПО  ОСНОВНЫМ ОБЩЕОБРАЗОВАТЕЛЬНЫМ ПРОГРАММАМ  ОБРАЗОВАТЕЛЬНЫМ ПРОГРАММАМ НАЧАЛЬНОГО ОБЩЕГО, ОСНОВНОГО ОБЩЕГО И СРЕДНЕГО ОБЩЕГО ОБРАЗОВАНИЯ </vt:lpstr>
      <vt:lpstr>Презентация PowerPoint</vt:lpstr>
      <vt:lpstr>Примерная основная образовательная программа начального общего образования</vt:lpstr>
      <vt:lpstr>Структура подпрограммы</vt:lpstr>
      <vt:lpstr>Система оценки образовательных достижений ФГОС: основные особенности </vt:lpstr>
      <vt:lpstr>Виды контроля результатов обучения.</vt:lpstr>
      <vt:lpstr>Итоговый контроль</vt:lpstr>
      <vt:lpstr>Пример входной диагностической работы  (соответствует ООП ДО)а: Речевое развитие (развитие мелко моторики руки, развитие фонематического слуха).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Люба</dc:creator>
  <cp:lastModifiedBy>Люба</cp:lastModifiedBy>
  <cp:revision>5</cp:revision>
  <dcterms:created xsi:type="dcterms:W3CDTF">2017-11-18T09:21:03Z</dcterms:created>
  <dcterms:modified xsi:type="dcterms:W3CDTF">2017-11-18T12:28:20Z</dcterms:modified>
</cp:coreProperties>
</file>